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74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q/HWlhtIPU7j+rxBKvDnOJYbo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7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d40b29504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d40b2950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1d40b29504_0_4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d40b2950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108" name="Google Shape;108;g21d40b29504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3"/>
          <p:cNvGrpSpPr/>
          <p:nvPr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21" name="Google Shape;21;p13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3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3"/>
          <p:cNvSpPr/>
          <p:nvPr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3"/>
          <p:cNvSpPr txBox="1"/>
          <p:nvPr>
            <p:ph type="title"/>
          </p:nvPr>
        </p:nvSpPr>
        <p:spPr>
          <a:xfrm>
            <a:off x="447301" y="4585792"/>
            <a:ext cx="6326535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663332" y="5623128"/>
            <a:ext cx="4149784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2" type="body"/>
          </p:nvPr>
        </p:nvSpPr>
        <p:spPr>
          <a:xfrm>
            <a:off x="7663333" y="5918450"/>
            <a:ext cx="4149784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3" type="body"/>
          </p:nvPr>
        </p:nvSpPr>
        <p:spPr>
          <a:xfrm>
            <a:off x="7660113" y="4457140"/>
            <a:ext cx="4153339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3"/>
          <p:cNvSpPr/>
          <p:nvPr>
            <p:ph idx="4" type="pic"/>
          </p:nvPr>
        </p:nvSpPr>
        <p:spPr>
          <a:xfrm>
            <a:off x="0" y="1"/>
            <a:ext cx="12192000" cy="4391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609601" y="1195138"/>
            <a:ext cx="10981265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5"/>
          <p:cNvSpPr txBox="1"/>
          <p:nvPr>
            <p:ph idx="2" type="body"/>
          </p:nvPr>
        </p:nvSpPr>
        <p:spPr>
          <a:xfrm>
            <a:off x="609601" y="1608140"/>
            <a:ext cx="10981265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5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/>
          <p:nvPr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/>
          <p:nvPr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7"/>
          <p:cNvGrpSpPr/>
          <p:nvPr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46" name="Google Shape;46;p17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7"/>
          <p:cNvCxnSpPr/>
          <p:nvPr/>
        </p:nvCxnSpPr>
        <p:spPr>
          <a:xfrm>
            <a:off x="1265302" y="5832568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7"/>
          <p:cNvCxnSpPr/>
          <p:nvPr/>
        </p:nvCxnSpPr>
        <p:spPr>
          <a:xfrm>
            <a:off x="1265302" y="6340619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7"/>
          <p:cNvSpPr txBox="1"/>
          <p:nvPr/>
        </p:nvSpPr>
        <p:spPr>
          <a:xfrm>
            <a:off x="1062102" y="4303767"/>
            <a:ext cx="814849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7"/>
          <p:cNvSpPr txBox="1"/>
          <p:nvPr>
            <p:ph type="title"/>
          </p:nvPr>
        </p:nvSpPr>
        <p:spPr>
          <a:xfrm>
            <a:off x="1059043" y="4240780"/>
            <a:ext cx="8151556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1059043" y="5799369"/>
            <a:ext cx="8151556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7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>
            <p:ph idx="2" type="pic"/>
          </p:nvPr>
        </p:nvSpPr>
        <p:spPr>
          <a:xfrm>
            <a:off x="-18016" y="-8410"/>
            <a:ext cx="9301717" cy="41565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09600" y="1600201"/>
            <a:ext cx="5264707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8"/>
          <p:cNvSpPr/>
          <p:nvPr>
            <p:ph idx="2" type="pic"/>
          </p:nvPr>
        </p:nvSpPr>
        <p:spPr>
          <a:xfrm>
            <a:off x="6228806" y="1600373"/>
            <a:ext cx="5353593" cy="434254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18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609600" y="1600201"/>
            <a:ext cx="5264707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19"/>
          <p:cNvSpPr txBox="1"/>
          <p:nvPr>
            <p:ph idx="2" type="body"/>
          </p:nvPr>
        </p:nvSpPr>
        <p:spPr>
          <a:xfrm>
            <a:off x="6197600" y="1600201"/>
            <a:ext cx="53848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9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19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609600" y="1535113"/>
            <a:ext cx="526518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609600" y="2174876"/>
            <a:ext cx="5265184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0"/>
          <p:cNvSpPr txBox="1"/>
          <p:nvPr>
            <p:ph idx="4" type="body"/>
          </p:nvPr>
        </p:nvSpPr>
        <p:spPr>
          <a:xfrm>
            <a:off x="6193368" y="2174876"/>
            <a:ext cx="5389033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0"/>
          <p:cNvSpPr txBox="1"/>
          <p:nvPr>
            <p:ph idx="5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0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1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U_sig132.tif" id="10" name="Google Shape;10;p12"/>
          <p:cNvSpPr/>
          <p:nvPr/>
        </p:nvSpPr>
        <p:spPr>
          <a:xfrm>
            <a:off x="609600" y="6075633"/>
            <a:ext cx="2031832" cy="4791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1" name="Google Shape;11;p12"/>
          <p:cNvGrpSpPr/>
          <p:nvPr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2" name="Google Shape;12;p12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2"/>
            <p:cNvPicPr preferRelativeResize="0"/>
            <p:nvPr/>
          </p:nvPicPr>
          <p:blipFill rotWithShape="1">
            <a:blip r:embed="rId1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2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2"/>
          <p:cNvSpPr txBox="1"/>
          <p:nvPr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krhQg4MJuPs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382009" y="4460532"/>
            <a:ext cx="66087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 477 FINAL REVIEW: TEAM #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337" y="227165"/>
            <a:ext cx="2364888" cy="3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15156" r="15792" t="0"/>
          <a:stretch/>
        </p:blipFill>
        <p:spPr>
          <a:xfrm>
            <a:off x="1080087" y="227165"/>
            <a:ext cx="2364887" cy="31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8464" r="6631" t="0"/>
          <a:stretch/>
        </p:blipFill>
        <p:spPr>
          <a:xfrm>
            <a:off x="6208593" y="227150"/>
            <a:ext cx="2364891" cy="31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13151" r="11739" t="0"/>
          <a:stretch/>
        </p:blipFill>
        <p:spPr>
          <a:xfrm>
            <a:off x="8747141" y="227179"/>
            <a:ext cx="2364887" cy="31794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079950" y="3406615"/>
            <a:ext cx="23649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Jack Gardel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Team Leader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644385" y="3406615"/>
            <a:ext cx="23649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Tyson Kline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Systems Engineer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208562" y="3406615"/>
            <a:ext cx="23649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Andy Helton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Hardware Engineer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8747095" y="3406631"/>
            <a:ext cx="23649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Bazim Azeem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Software Engineer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0" y="4289425"/>
            <a:ext cx="8439000" cy="2010600"/>
          </a:xfrm>
          <a:prstGeom prst="rect">
            <a:avLst/>
          </a:prstGeom>
          <a:solidFill>
            <a:srgbClr val="D1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ECE477 </a:t>
            </a:r>
            <a:r>
              <a:rPr lang="en-US" sz="4800">
                <a:latin typeface="Impact"/>
                <a:ea typeface="Impact"/>
                <a:cs typeface="Impact"/>
                <a:sym typeface="Impact"/>
              </a:rPr>
              <a:t>Final</a:t>
            </a:r>
            <a:r>
              <a:rPr lang="en-US" sz="4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REVIEW: </a:t>
            </a:r>
            <a:endParaRPr sz="4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TEAM 8 - Engineer</a:t>
            </a:r>
            <a:r>
              <a:rPr lang="en-US" sz="4800">
                <a:latin typeface="Impact"/>
                <a:ea typeface="Impact"/>
                <a:cs typeface="Impact"/>
                <a:sym typeface="Impact"/>
              </a:rPr>
              <a:t>’s Chess</a:t>
            </a:r>
            <a:endParaRPr sz="4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</a:t>
            </a:r>
            <a:endParaRPr/>
          </a:p>
        </p:txBody>
      </p:sp>
      <p:sp>
        <p:nvSpPr>
          <p:cNvPr id="180" name="Google Shape;180;p10"/>
          <p:cNvSpPr txBox="1"/>
          <p:nvPr>
            <p:ph idx="1" type="body"/>
          </p:nvPr>
        </p:nvSpPr>
        <p:spPr>
          <a:xfrm>
            <a:off x="697347" y="1075482"/>
            <a:ext cx="10358580" cy="4870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t/>
            </a:r>
            <a:endParaRPr sz="1800"/>
          </a:p>
          <a:p>
            <a:pPr indent="-4127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highlight>
                  <a:srgbClr val="FFFFFF"/>
                </a:highlight>
              </a:rPr>
              <a:t>(Software): An ability to pass microphone data stored on the Jetson Nano to a speech recognition algorithm.</a:t>
            </a:r>
            <a:endParaRPr sz="2100"/>
          </a:p>
          <a:p>
            <a:pPr indent="-4127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highlight>
                  <a:srgbClr val="FFFFFF"/>
                </a:highlight>
              </a:rPr>
              <a:t>(Software): An ability to store and modify data within the microcontroller related to game state to efficiently interface with the game logic.</a:t>
            </a:r>
            <a:endParaRPr sz="2100"/>
          </a:p>
          <a:p>
            <a:pPr indent="-4127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highlight>
                  <a:srgbClr val="FFFFFF"/>
                </a:highlight>
              </a:rPr>
              <a:t>(Hardware): An ability to interface with an OLED feedback display over SPI with the microcontroller.</a:t>
            </a:r>
            <a:endParaRPr sz="2100"/>
          </a:p>
          <a:p>
            <a:pPr indent="-4127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highlight>
                  <a:srgbClr val="FFFFFF"/>
                </a:highlight>
              </a:rPr>
              <a:t>(Hardware): An ability to interface with a 64x64 LED matrix using a GPIO bit-banging protocol to communicate real-time game state.</a:t>
            </a:r>
            <a:endParaRPr sz="2100"/>
          </a:p>
          <a:p>
            <a:pPr indent="-4127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highlight>
                  <a:srgbClr val="FFFFFF"/>
                </a:highlight>
              </a:rPr>
              <a:t>(Hardware): An ability to communicate player commands and Jetson Nano control commands between the microcontroller and Jetson Nano using UART.</a:t>
            </a:r>
            <a:endParaRPr sz="2100"/>
          </a:p>
        </p:txBody>
      </p:sp>
      <p:sp>
        <p:nvSpPr>
          <p:cNvPr id="181" name="Google Shape;181;p10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d40b29504_0_459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21d40b29504_0_459" title="ECE 477 Team 08 -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775" y="1184775"/>
            <a:ext cx="9456445" cy="53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idx="4294967295" type="body"/>
          </p:nvPr>
        </p:nvSpPr>
        <p:spPr>
          <a:xfrm>
            <a:off x="2406650" y="2734575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71582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Design Challenges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Individual Contributions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Video Demonstration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40b29504_0_373"/>
          <p:cNvSpPr txBox="1"/>
          <p:nvPr>
            <p:ph type="title"/>
          </p:nvPr>
        </p:nvSpPr>
        <p:spPr>
          <a:xfrm>
            <a:off x="812800" y="315431"/>
            <a:ext cx="146415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11" name="Google Shape;111;g21d40b29504_0_373"/>
          <p:cNvSpPr txBox="1"/>
          <p:nvPr>
            <p:ph idx="1" type="body"/>
          </p:nvPr>
        </p:nvSpPr>
        <p:spPr>
          <a:xfrm>
            <a:off x="609600" y="1000675"/>
            <a:ext cx="6400800" cy="4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voice-activated chess board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Displays board on LED matrix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Receives voice input and processes into chess move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Shows feedback and timers on secondary display</a:t>
            </a:r>
            <a:r>
              <a:rPr lang="en-US" sz="2200"/>
              <a:t>s</a:t>
            </a:r>
            <a:endParaRPr sz="2200"/>
          </a:p>
        </p:txBody>
      </p:sp>
      <p:sp>
        <p:nvSpPr>
          <p:cNvPr id="112" name="Google Shape;112;g21d40b29504_0_373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21d40b29504_0_373"/>
          <p:cNvPicPr preferRelativeResize="0"/>
          <p:nvPr/>
        </p:nvPicPr>
        <p:blipFill rotWithShape="1">
          <a:blip r:embed="rId3">
            <a:alphaModFix/>
          </a:blip>
          <a:srcRect b="20489" l="0" r="19198" t="22546"/>
          <a:stretch/>
        </p:blipFill>
        <p:spPr>
          <a:xfrm>
            <a:off x="6587625" y="1354475"/>
            <a:ext cx="5248723" cy="49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1d40b29504_0_373"/>
          <p:cNvPicPr preferRelativeResize="0"/>
          <p:nvPr/>
        </p:nvPicPr>
        <p:blipFill rotWithShape="1">
          <a:blip r:embed="rId4">
            <a:alphaModFix/>
          </a:blip>
          <a:srcRect b="0" l="7298" r="3591" t="8315"/>
          <a:stretch/>
        </p:blipFill>
        <p:spPr>
          <a:xfrm>
            <a:off x="1258525" y="4135050"/>
            <a:ext cx="3854724" cy="26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625" y="1036491"/>
            <a:ext cx="7178725" cy="5414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294475" y="1244750"/>
            <a:ext cx="2094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8761D"/>
                </a:solidFill>
              </a:rPr>
              <a:t>INPUTS</a:t>
            </a:r>
            <a:endParaRPr b="1" sz="2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OUTPUTS</a:t>
            </a:r>
            <a:endParaRPr b="1"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7F7F7F"/>
                </a:solidFill>
              </a:rPr>
              <a:t>PROCESSING</a:t>
            </a:r>
            <a:endParaRPr b="1" sz="21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4700" y="1036500"/>
            <a:ext cx="3369076" cy="18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DESIGN CHALLENGES</a:t>
            </a:r>
            <a:endParaRPr/>
          </a:p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526475" y="1036500"/>
            <a:ext cx="8429700" cy="5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Needed to create an interface between 3.3V microcontroller GPIO pins and 5V LED Matrix inputs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Shaky display signal due to improper soldering and interaction with analog circuit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Game logic on jetson nano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APIs and Protocols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Voice Recognition</a:t>
            </a:r>
            <a:endParaRPr sz="2200"/>
          </a:p>
        </p:txBody>
      </p:sp>
      <p:pic>
        <p:nvPicPr>
          <p:cNvPr id="131" name="Google Shape;1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075" y="3282250"/>
            <a:ext cx="6464876" cy="3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37" name="Google Shape;137;p6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/>
              <a:t>Searched for and integrated a voice recognition algorithm</a:t>
            </a:r>
            <a:endParaRPr sz="22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Involved a case study of building a primitive voice recognition algorithm</a:t>
            </a:r>
            <a:endParaRPr sz="2200"/>
          </a:p>
          <a:p>
            <a:pPr indent="-139700" lvl="0" marL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Set up the OS for the Jetson Nano and boot sequence to get to the main script</a:t>
            </a:r>
            <a:endParaRPr sz="2200"/>
          </a:p>
          <a:p>
            <a:pPr indent="-139700" lvl="0" marL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Helped debug the design for the PCB and made the side-mounted PCBs</a:t>
            </a:r>
            <a:endParaRPr sz="2200"/>
          </a:p>
          <a:p>
            <a:pPr indent="-139700" lvl="0" marL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Designed a protocol for communication between the Jetson Nano and STM32</a:t>
            </a:r>
            <a:endParaRPr sz="2200"/>
          </a:p>
          <a:p>
            <a:pPr indent="-139700" lvl="0" marL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Looked into interfacing with an offboard ADC and adding digital low-pass filters</a:t>
            </a:r>
            <a:endParaRPr sz="2200"/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Jack Gardel</a:t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65031" l="0" r="901" t="0"/>
          <a:stretch/>
        </p:blipFill>
        <p:spPr>
          <a:xfrm>
            <a:off x="1268313" y="3538175"/>
            <a:ext cx="9655375" cy="30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46" name="Google Shape;146;p7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Designed and programmed the interface with the LED matrix</a:t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Created the initial breadboard prototype</a:t>
            </a:r>
            <a:endParaRPr sz="2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Assembled and debugged the PCB</a:t>
            </a:r>
            <a:endParaRPr sz="2200"/>
          </a:p>
        </p:txBody>
      </p:sp>
      <p:sp>
        <p:nvSpPr>
          <p:cNvPr id="147" name="Google Shape;147;p7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Tyson Kline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150" y="1951550"/>
            <a:ext cx="3358177" cy="4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 b="4580" l="10510" r="24651" t="0"/>
          <a:stretch/>
        </p:blipFill>
        <p:spPr>
          <a:xfrm>
            <a:off x="706575" y="2778600"/>
            <a:ext cx="3307495" cy="3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5">
            <a:alphaModFix/>
          </a:blip>
          <a:srcRect b="32391" l="0" r="0" t="0"/>
          <a:stretch/>
        </p:blipFill>
        <p:spPr>
          <a:xfrm>
            <a:off x="4657088" y="3827225"/>
            <a:ext cx="2886300" cy="26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6">
            <a:alphaModFix/>
          </a:blip>
          <a:srcRect b="0" l="35656" r="40275" t="0"/>
          <a:stretch/>
        </p:blipFill>
        <p:spPr>
          <a:xfrm rot="5400000">
            <a:off x="5631412" y="1795425"/>
            <a:ext cx="929150" cy="28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58" name="Google Shape;158;p8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Designed the </a:t>
            </a: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stretch goal analog circuit on breadboard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Designed the schematics and </a:t>
            </a: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implemented</a:t>
            </a: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 the PCB design on KiCad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Constructed the physical </a:t>
            </a: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components</a:t>
            </a: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 of the chessboard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highlight>
                  <a:schemeClr val="lt1"/>
                </a:highlight>
              </a:rPr>
              <a:t> 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Andy Helton</a:t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475" y="4496814"/>
            <a:ext cx="4408023" cy="187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82" y="3650525"/>
            <a:ext cx="3591196" cy="27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650" y="3569075"/>
            <a:ext cx="3198824" cy="28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69" name="Google Shape;169;p9"/>
          <p:cNvSpPr txBox="1"/>
          <p:nvPr>
            <p:ph idx="2" type="body"/>
          </p:nvPr>
        </p:nvSpPr>
        <p:spPr>
          <a:xfrm>
            <a:off x="706578" y="1332125"/>
            <a:ext cx="47130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Interfacing with feedback displays</a:t>
            </a:r>
            <a:endParaRPr sz="2500"/>
          </a:p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Game logic</a:t>
            </a:r>
            <a:endParaRPr sz="2500"/>
          </a:p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Implementing protocol in game</a:t>
            </a:r>
            <a:endParaRPr sz="2500"/>
          </a:p>
          <a:p>
            <a:pPr indent="-3048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Creating game states</a:t>
            </a:r>
            <a:endParaRPr sz="2500"/>
          </a:p>
        </p:txBody>
      </p:sp>
      <p:sp>
        <p:nvSpPr>
          <p:cNvPr id="170" name="Google Shape;170;p9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Bazim Azeem</a:t>
            </a:r>
            <a:endParaRPr/>
          </a:p>
        </p:txBody>
      </p:sp>
      <p:sp>
        <p:nvSpPr>
          <p:cNvPr id="171" name="Google Shape;171;p9"/>
          <p:cNvSpPr/>
          <p:nvPr/>
        </p:nvSpPr>
        <p:spPr>
          <a:xfrm>
            <a:off x="294467" y="5733400"/>
            <a:ext cx="28863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75" y="4236850"/>
            <a:ext cx="4959426" cy="22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14818" l="0" r="0" t="17394"/>
          <a:stretch/>
        </p:blipFill>
        <p:spPr>
          <a:xfrm>
            <a:off x="5579800" y="1459650"/>
            <a:ext cx="6372049" cy="2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449" y="3788325"/>
            <a:ext cx="6372049" cy="280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